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85" r:id="rId4"/>
    <p:sldId id="286" r:id="rId5"/>
    <p:sldId id="289" r:id="rId6"/>
    <p:sldId id="290" r:id="rId7"/>
    <p:sldId id="291" r:id="rId8"/>
    <p:sldId id="292" r:id="rId9"/>
    <p:sldId id="265" r:id="rId10"/>
    <p:sldId id="293" r:id="rId11"/>
    <p:sldId id="30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494" autoAdjust="0"/>
    <p:restoredTop sz="94660"/>
  </p:normalViewPr>
  <p:slideViewPr>
    <p:cSldViewPr snapToGrid="0">
      <p:cViewPr varScale="1">
        <p:scale>
          <a:sx n="73" d="100"/>
          <a:sy n="73" d="100"/>
        </p:scale>
        <p:origin x="224" y="41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FFE961-F5B3-41E0-AF2F-B98DF9154574}" type="datetimeFigureOut">
              <a:rPr lang="en-AU" smtClean="0"/>
              <a:t>24/9/2025</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12C924-96FC-4ACD-8C11-6FB7C3AFF653}" type="slidenum">
              <a:rPr lang="en-AU" smtClean="0"/>
              <a:t>‹#›</a:t>
            </a:fld>
            <a:endParaRPr lang="en-AU"/>
          </a:p>
        </p:txBody>
      </p:sp>
    </p:spTree>
    <p:extLst>
      <p:ext uri="{BB962C8B-B14F-4D97-AF65-F5344CB8AC3E}">
        <p14:creationId xmlns:p14="http://schemas.microsoft.com/office/powerpoint/2010/main" val="1193714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24/9/2025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F87D05EE-F76B-6C45-8157-90011389FA8D}"/>
              </a:ext>
            </a:extLst>
          </p:cNvPr>
          <p:cNvSpPr txBox="1"/>
          <p:nvPr userDrawn="1"/>
        </p:nvSpPr>
        <p:spPr>
          <a:xfrm>
            <a:off x="9807382" y="6463107"/>
            <a:ext cx="2150157" cy="307777"/>
          </a:xfrm>
          <a:prstGeom prst="rect">
            <a:avLst/>
          </a:prstGeom>
          <a:noFill/>
        </p:spPr>
        <p:txBody>
          <a:bodyPr wrap="square" rtlCol="0">
            <a:spAutoFit/>
          </a:bodyPr>
          <a:lstStyle/>
          <a:p>
            <a:r>
              <a:rPr lang="en-US" sz="1400" dirty="0">
                <a:solidFill>
                  <a:schemeClr val="tx1">
                    <a:lumMod val="50000"/>
                    <a:lumOff val="50000"/>
                  </a:schemeClr>
                </a:solidFill>
              </a:rPr>
              <a:t>©BeeHealthyStories 2016</a:t>
            </a:r>
          </a:p>
        </p:txBody>
      </p:sp>
    </p:spTree>
    <p:extLst>
      <p:ext uri="{BB962C8B-B14F-4D97-AF65-F5344CB8AC3E}">
        <p14:creationId xmlns:p14="http://schemas.microsoft.com/office/powerpoint/2010/main" val="342344935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24/9/2025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395515407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24/9/2025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290999284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24/9/2025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58814303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0B86579-9261-4851-8431-AE8CB120AF89}" type="datetimeFigureOut">
              <a:rPr lang="en-AU" smtClean="0"/>
              <a:t>24/9/2025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538842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0B86579-9261-4851-8431-AE8CB120AF89}" type="datetimeFigureOut">
              <a:rPr lang="en-AU" smtClean="0"/>
              <a:t>24/9/2025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5594341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0B86579-9261-4851-8431-AE8CB120AF89}" type="datetimeFigureOut">
              <a:rPr lang="en-AU" smtClean="0"/>
              <a:t>24/9/2025</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290689312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0B86579-9261-4851-8431-AE8CB120AF89}" type="datetimeFigureOut">
              <a:rPr lang="en-AU" smtClean="0"/>
              <a:t>24/9/2025</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158089496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0B86579-9261-4851-8431-AE8CB120AF89}" type="datetimeFigureOut">
              <a:rPr lang="en-AU" smtClean="0"/>
              <a:t>24/9/2025</a:t>
            </a:fld>
            <a:endParaRPr lang="en-AU"/>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AU"/>
          </a:p>
        </p:txBody>
      </p:sp>
      <p:sp>
        <p:nvSpPr>
          <p:cNvPr id="9" name="Slide Number Placeholder 8"/>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271065148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C0B86579-9261-4851-8431-AE8CB120AF89}" type="datetimeFigureOut">
              <a:rPr lang="en-AU" smtClean="0"/>
              <a:t>24/9/2025</a:t>
            </a:fld>
            <a:endParaRPr lang="en-AU"/>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AU"/>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27B3BFD-01C8-4C7F-8F39-96074B03617B}" type="slidenum">
              <a:rPr lang="en-AU" smtClean="0"/>
              <a:t>‹#›</a:t>
            </a:fld>
            <a:endParaRPr lang="en-AU"/>
          </a:p>
        </p:txBody>
      </p:sp>
    </p:spTree>
    <p:extLst>
      <p:ext uri="{BB962C8B-B14F-4D97-AF65-F5344CB8AC3E}">
        <p14:creationId xmlns:p14="http://schemas.microsoft.com/office/powerpoint/2010/main" val="338457660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0B86579-9261-4851-8431-AE8CB120AF89}" type="datetimeFigureOut">
              <a:rPr lang="en-AU" smtClean="0"/>
              <a:t>24/9/2025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260009706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C0B86579-9261-4851-8431-AE8CB120AF89}" type="datetimeFigureOut">
              <a:rPr lang="en-AU" smtClean="0"/>
              <a:t>24/9/2025</a:t>
            </a:fld>
            <a:endParaRPr lang="en-AU"/>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AU"/>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27B3BFD-01C8-4C7F-8F39-96074B03617B}" type="slidenum">
              <a:rPr lang="en-AU" smtClean="0"/>
              <a:t>‹#›</a:t>
            </a:fld>
            <a:endParaRPr lang="en-AU"/>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62761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7.xml"/><Relationship Id="rId4" Type="http://schemas.openxmlformats.org/officeDocument/2006/relationships/image" Target="../media/image7.emf"/></Relationships>
</file>

<file path=ppt/slides/_rels/slide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emf"/></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72998" y="651753"/>
            <a:ext cx="10315208" cy="3200399"/>
          </a:xfrm>
          <a:prstGeom prst="rect">
            <a:avLst/>
          </a:prstGeom>
        </p:spPr>
      </p:pic>
    </p:spTree>
    <p:extLst>
      <p:ext uri="{BB962C8B-B14F-4D97-AF65-F5344CB8AC3E}">
        <p14:creationId xmlns:p14="http://schemas.microsoft.com/office/powerpoint/2010/main" val="227143947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E8109F-4731-0640-BC7A-6402EDB47D36}"/>
              </a:ext>
            </a:extLst>
          </p:cNvPr>
          <p:cNvSpPr/>
          <p:nvPr/>
        </p:nvSpPr>
        <p:spPr>
          <a:xfrm>
            <a:off x="171718" y="1258258"/>
            <a:ext cx="11848563" cy="4124206"/>
          </a:xfrm>
          <a:prstGeom prst="rect">
            <a:avLst/>
          </a:prstGeom>
          <a:ln w="25400">
            <a:solidFill>
              <a:schemeClr val="accent5"/>
            </a:solidFill>
          </a:ln>
        </p:spPr>
        <p:txBody>
          <a:bodyPr wrap="square">
            <a:spAutoFit/>
          </a:bodyPr>
          <a:lstStyle/>
          <a:p>
            <a:r>
              <a:rPr lang="en-AU" sz="2000" b="1" dirty="0"/>
              <a:t>KS1 Learning opportunities in Health and Wellbeing</a:t>
            </a:r>
          </a:p>
          <a:p>
            <a:r>
              <a:rPr lang="en-AU" i="1" dirty="0"/>
              <a:t>Pupils learn... </a:t>
            </a:r>
          </a:p>
          <a:p>
            <a:endParaRPr lang="en-AU" i="1" dirty="0"/>
          </a:p>
          <a:p>
            <a:r>
              <a:rPr lang="en-AU" b="1" dirty="0"/>
              <a:t>H2. </a:t>
            </a:r>
            <a:r>
              <a:rPr lang="en-AU" dirty="0"/>
              <a:t>About foods that support good health and the risks of eating too much sugar</a:t>
            </a:r>
          </a:p>
          <a:p>
            <a:r>
              <a:rPr lang="en-AU" dirty="0"/>
              <a:t> </a:t>
            </a:r>
            <a:endParaRPr lang="en-AU" sz="2000" dirty="0"/>
          </a:p>
          <a:p>
            <a:endParaRPr lang="en-AU" sz="2000" dirty="0">
              <a:effectLst/>
            </a:endParaRPr>
          </a:p>
          <a:p>
            <a:r>
              <a:rPr lang="en-AU" sz="2000" b="1" dirty="0"/>
              <a:t>KS2 Learning opportunities in Health and Wellbeing </a:t>
            </a:r>
          </a:p>
          <a:p>
            <a:r>
              <a:rPr lang="en-AU" i="1" dirty="0"/>
              <a:t>Pupils learn... </a:t>
            </a:r>
          </a:p>
          <a:p>
            <a:endParaRPr lang="en-AU" sz="2000" dirty="0"/>
          </a:p>
          <a:p>
            <a:r>
              <a:rPr lang="en-AU" b="1" dirty="0"/>
              <a:t>H1. </a:t>
            </a:r>
            <a:r>
              <a:rPr lang="en-AU" dirty="0"/>
              <a:t>how to make informed decisions about health</a:t>
            </a:r>
            <a:br>
              <a:rPr lang="en-AU" dirty="0"/>
            </a:br>
            <a:r>
              <a:rPr lang="en-AU" b="1" dirty="0"/>
              <a:t>H2. </a:t>
            </a:r>
            <a:r>
              <a:rPr lang="en-AU" dirty="0"/>
              <a:t>about the elements of a balanced, healthy lifestyle </a:t>
            </a:r>
            <a:endParaRPr lang="en-AU" sz="2000" dirty="0"/>
          </a:p>
          <a:p>
            <a:r>
              <a:rPr lang="en-AU" b="1" dirty="0"/>
              <a:t>H6. </a:t>
            </a:r>
            <a:r>
              <a:rPr lang="en-AU" dirty="0"/>
              <a:t>about what constitutes a healthy diet; how to plan healthy meals; benefits to health and wellbeing of eating nutritionally rich foods; risks associated with not eating a healthy diet including obesity and tooth decay. </a:t>
            </a:r>
            <a:endParaRPr lang="en-AU" sz="2000" dirty="0"/>
          </a:p>
          <a:p>
            <a:endParaRPr lang="en-AU" sz="2000" dirty="0">
              <a:effectLst/>
            </a:endParaRPr>
          </a:p>
        </p:txBody>
      </p:sp>
      <p:graphicFrame>
        <p:nvGraphicFramePr>
          <p:cNvPr id="4" name="Table 3">
            <a:extLst>
              <a:ext uri="{FF2B5EF4-FFF2-40B4-BE49-F238E27FC236}">
                <a16:creationId xmlns:a16="http://schemas.microsoft.com/office/drawing/2014/main" id="{7B1B86AC-B896-B242-BFB5-3EB578C2D408}"/>
              </a:ext>
            </a:extLst>
          </p:cNvPr>
          <p:cNvGraphicFramePr>
            <a:graphicFrameLocks noGrp="1"/>
          </p:cNvGraphicFramePr>
          <p:nvPr>
            <p:extLst/>
          </p:nvPr>
        </p:nvGraphicFramePr>
        <p:xfrm>
          <a:off x="0" y="0"/>
          <a:ext cx="12192000" cy="731520"/>
        </p:xfrm>
        <a:graphic>
          <a:graphicData uri="http://schemas.openxmlformats.org/drawingml/2006/table">
            <a:tbl>
              <a:tblPr/>
              <a:tblGrid>
                <a:gridCol w="12192000">
                  <a:extLst>
                    <a:ext uri="{9D8B030D-6E8A-4147-A177-3AD203B41FA5}">
                      <a16:colId xmlns:a16="http://schemas.microsoft.com/office/drawing/2014/main" val="20000"/>
                    </a:ext>
                  </a:extLst>
                </a:gridCol>
              </a:tblGrid>
              <a:tr h="0">
                <a:tc>
                  <a:txBody>
                    <a:bodyPr/>
                    <a:lstStyle/>
                    <a:p>
                      <a:r>
                        <a:rPr lang="en-GB" sz="4200" b="1" kern="120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n-lt"/>
                          <a:ea typeface="+mn-ea"/>
                          <a:cs typeface="+mn-cs"/>
                        </a:rPr>
                        <a:t>PSHE – Programme of Study (UK) </a:t>
                      </a:r>
                    </a:p>
                  </a:txBody>
                  <a:tcPr anchor="ctr">
                    <a:lnL>
                      <a:noFill/>
                    </a:lnL>
                    <a:lnR>
                      <a:noFill/>
                    </a:lnR>
                    <a:lnT>
                      <a:noFill/>
                    </a:lnT>
                    <a:lnB>
                      <a:noFill/>
                    </a:lnB>
                    <a:solidFill>
                      <a:schemeClr val="accent1">
                        <a:lumMod val="40000"/>
                        <a:lumOff val="60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413045952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E8109F-4731-0640-BC7A-6402EDB47D36}"/>
              </a:ext>
            </a:extLst>
          </p:cNvPr>
          <p:cNvSpPr/>
          <p:nvPr/>
        </p:nvSpPr>
        <p:spPr>
          <a:xfrm>
            <a:off x="1394190" y="2108263"/>
            <a:ext cx="7883912" cy="2369880"/>
          </a:xfrm>
          <a:prstGeom prst="rect">
            <a:avLst/>
          </a:prstGeom>
          <a:ln w="25400">
            <a:solidFill>
              <a:schemeClr val="accent5"/>
            </a:solidFill>
          </a:ln>
        </p:spPr>
        <p:txBody>
          <a:bodyPr wrap="square">
            <a:spAutoFit/>
          </a:bodyPr>
          <a:lstStyle/>
          <a:p>
            <a:r>
              <a:rPr lang="en-GB" sz="2400" b="1" dirty="0">
                <a:solidFill>
                  <a:srgbClr val="333333"/>
                </a:solidFill>
                <a:latin typeface="proxima_nova_bold"/>
              </a:rPr>
              <a:t>Science Key Stages 1 and 2: </a:t>
            </a:r>
          </a:p>
          <a:p>
            <a:r>
              <a:rPr lang="en-GB" sz="2400" b="1" dirty="0">
                <a:solidFill>
                  <a:srgbClr val="333333"/>
                </a:solidFill>
                <a:latin typeface="proxima_nova_bold"/>
              </a:rPr>
              <a:t>Animals Including Humans</a:t>
            </a:r>
            <a:endParaRPr lang="en-AU" sz="2400" b="1" dirty="0">
              <a:solidFill>
                <a:srgbClr val="333333"/>
              </a:solidFill>
              <a:latin typeface="proxima_nova_bold"/>
            </a:endParaRPr>
          </a:p>
          <a:p>
            <a:pPr lvl="0"/>
            <a:r>
              <a:rPr lang="en-GB" sz="2000" dirty="0">
                <a:solidFill>
                  <a:srgbClr val="333333"/>
                </a:solidFill>
                <a:latin typeface="proxima_nova_rgregular"/>
              </a:rPr>
              <a:t>Describe the importance for humans of exercise, eating the right amounts of different types of food, and hygiene </a:t>
            </a:r>
            <a:r>
              <a:rPr lang="en-GB" sz="2000" b="1" i="1" dirty="0">
                <a:solidFill>
                  <a:srgbClr val="333333"/>
                </a:solidFill>
                <a:latin typeface="proxima_nova_rgregular"/>
              </a:rPr>
              <a:t>(year 2)</a:t>
            </a:r>
          </a:p>
          <a:p>
            <a:pPr lvl="0"/>
            <a:endParaRPr lang="en-AU" sz="2000" dirty="0">
              <a:solidFill>
                <a:srgbClr val="333333"/>
              </a:solidFill>
              <a:latin typeface="proxima_nova_rgregular"/>
            </a:endParaRPr>
          </a:p>
          <a:p>
            <a:r>
              <a:rPr lang="en-GB" sz="2000" dirty="0">
                <a:solidFill>
                  <a:srgbClr val="333333"/>
                </a:solidFill>
                <a:latin typeface="proxima_nova_rgregular"/>
              </a:rPr>
              <a:t>Find out about and describe the basic needs of animals, including humans, for survival (water, food and air) </a:t>
            </a:r>
            <a:r>
              <a:rPr lang="en-GB" sz="2000" b="1" i="1" dirty="0">
                <a:solidFill>
                  <a:srgbClr val="333333"/>
                </a:solidFill>
                <a:latin typeface="proxima_nova_rgregular"/>
              </a:rPr>
              <a:t>(year 2)</a:t>
            </a:r>
            <a:endParaRPr lang="en-AU" sz="2000" b="1" i="1" dirty="0">
              <a:solidFill>
                <a:srgbClr val="333333"/>
              </a:solidFill>
              <a:latin typeface="proxima_nova_rgregular"/>
            </a:endParaRPr>
          </a:p>
        </p:txBody>
      </p:sp>
      <p:graphicFrame>
        <p:nvGraphicFramePr>
          <p:cNvPr id="4" name="Table 3">
            <a:extLst>
              <a:ext uri="{FF2B5EF4-FFF2-40B4-BE49-F238E27FC236}">
                <a16:creationId xmlns:a16="http://schemas.microsoft.com/office/drawing/2014/main" id="{7B1B86AC-B896-B242-BFB5-3EB578C2D408}"/>
              </a:ext>
            </a:extLst>
          </p:cNvPr>
          <p:cNvGraphicFramePr>
            <a:graphicFrameLocks noGrp="1"/>
          </p:cNvGraphicFramePr>
          <p:nvPr>
            <p:extLst/>
          </p:nvPr>
        </p:nvGraphicFramePr>
        <p:xfrm>
          <a:off x="0" y="0"/>
          <a:ext cx="12192000" cy="731520"/>
        </p:xfrm>
        <a:graphic>
          <a:graphicData uri="http://schemas.openxmlformats.org/drawingml/2006/table">
            <a:tbl>
              <a:tblPr/>
              <a:tblGrid>
                <a:gridCol w="12192000">
                  <a:extLst>
                    <a:ext uri="{9D8B030D-6E8A-4147-A177-3AD203B41FA5}">
                      <a16:colId xmlns:a16="http://schemas.microsoft.com/office/drawing/2014/main" val="20000"/>
                    </a:ext>
                  </a:extLst>
                </a:gridCol>
              </a:tblGrid>
              <a:tr h="0">
                <a:tc>
                  <a:txBody>
                    <a:bodyPr/>
                    <a:lstStyle/>
                    <a:p>
                      <a:r>
                        <a:rPr lang="en-GB" sz="4200" b="1" kern="120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n-lt"/>
                          <a:ea typeface="+mn-ea"/>
                          <a:cs typeface="+mn-cs"/>
                        </a:rPr>
                        <a:t>Cross Curriculum Objectives</a:t>
                      </a:r>
                    </a:p>
                  </a:txBody>
                  <a:tcPr anchor="ctr">
                    <a:lnL>
                      <a:noFill/>
                    </a:lnL>
                    <a:lnR>
                      <a:noFill/>
                    </a:lnR>
                    <a:lnT>
                      <a:noFill/>
                    </a:lnT>
                    <a:lnB>
                      <a:noFill/>
                    </a:lnB>
                    <a:solidFill>
                      <a:schemeClr val="accent1">
                        <a:lumMod val="40000"/>
                        <a:lumOff val="60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18441350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Lesson 4</a:t>
            </a:r>
          </a:p>
        </p:txBody>
      </p:sp>
      <p:sp>
        <p:nvSpPr>
          <p:cNvPr id="5" name="TextBox 4"/>
          <p:cNvSpPr txBox="1"/>
          <p:nvPr/>
        </p:nvSpPr>
        <p:spPr>
          <a:xfrm>
            <a:off x="429013" y="1972459"/>
            <a:ext cx="4788446" cy="3416320"/>
          </a:xfrm>
          <a:prstGeom prst="rect">
            <a:avLst/>
          </a:prstGeom>
          <a:noFill/>
        </p:spPr>
        <p:txBody>
          <a:bodyPr wrap="square" rtlCol="0">
            <a:spAutoFit/>
          </a:bodyPr>
          <a:lstStyle/>
          <a:p>
            <a:r>
              <a:rPr lang="en-GB" sz="2400" b="1" u="sng" dirty="0"/>
              <a:t>Lesson Objective:</a:t>
            </a:r>
            <a:r>
              <a:rPr lang="en-GB" sz="2400" b="1" dirty="0"/>
              <a:t> </a:t>
            </a:r>
            <a:r>
              <a:rPr lang="en-GB" sz="2400" b="1" i="1" dirty="0"/>
              <a:t>To understand fruits and vegetables are a great choice of snack </a:t>
            </a:r>
            <a:endParaRPr lang="en-GB" sz="2400" dirty="0"/>
          </a:p>
          <a:p>
            <a:pPr marL="342900" lvl="0" indent="-342900">
              <a:buFont typeface="Arial" panose="020B0604020202020204" pitchFamily="34" charset="0"/>
              <a:buChar char="•"/>
            </a:pPr>
            <a:r>
              <a:rPr lang="en-GB" sz="2400" dirty="0"/>
              <a:t>I know fruits and vegetables are a great choice for a snack</a:t>
            </a:r>
          </a:p>
          <a:p>
            <a:pPr marL="342900" lvl="0" indent="-342900">
              <a:buFont typeface="Arial" panose="020B0604020202020204" pitchFamily="34" charset="0"/>
              <a:buChar char="•"/>
            </a:pPr>
            <a:r>
              <a:rPr lang="en-GB" sz="2400" dirty="0"/>
              <a:t>I know fruits and vegetables provide me brilliant nutrition that contributes to my overall health</a:t>
            </a:r>
          </a:p>
          <a:p>
            <a:pPr marL="342900" lvl="0" indent="-342900">
              <a:buFont typeface="Arial" panose="020B0604020202020204" pitchFamily="34" charset="0"/>
              <a:buChar char="•"/>
            </a:pPr>
            <a:r>
              <a:rPr lang="en-GB" sz="2400" dirty="0"/>
              <a:t>I can create some snack ideas</a:t>
            </a:r>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769030" y="449661"/>
            <a:ext cx="5838825" cy="554355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501276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46557" y="162743"/>
            <a:ext cx="12444112" cy="769441"/>
          </a:xfrm>
          <a:prstGeom prst="rect">
            <a:avLst/>
          </a:prstGeom>
        </p:spPr>
        <p:txBody>
          <a:bodyPr wrap="none">
            <a:spAutoFit/>
          </a:bodyPr>
          <a:lstStyle/>
          <a:p>
            <a:r>
              <a:rPr lang="en-GB"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What do all fruits and vegetables have in common?</a:t>
            </a:r>
            <a:endParaRPr lang="en-GB" sz="4400" dirty="0"/>
          </a:p>
        </p:txBody>
      </p:sp>
      <p:pic>
        <p:nvPicPr>
          <p:cNvPr id="6" name="Picture 5">
            <a:extLst>
              <a:ext uri="{FF2B5EF4-FFF2-40B4-BE49-F238E27FC236}">
                <a16:creationId xmlns:a16="http://schemas.microsoft.com/office/drawing/2014/main" id="{9BBF8AD8-B1BF-9548-81B2-69BDD9007C59}"/>
              </a:ext>
            </a:extLst>
          </p:cNvPr>
          <p:cNvPicPr>
            <a:picLocks noChangeAspect="1" noChangeArrowheads="1"/>
          </p:cNvPicPr>
          <p:nvPr/>
        </p:nvPicPr>
        <p:blipFill rotWithShape="1">
          <a:blip r:embed="rId2">
            <a:extLst>
              <a:ext uri="{28A0092B-C50C-407E-A947-70E740481C1C}">
                <a14:useLocalDpi xmlns:a14="http://schemas.microsoft.com/office/drawing/2010/main"/>
              </a:ext>
            </a:extLst>
          </a:blip>
          <a:srcRect t="14866" r="34"/>
          <a:stretch/>
        </p:blipFill>
        <p:spPr bwMode="auto">
          <a:xfrm>
            <a:off x="3230985" y="1130299"/>
            <a:ext cx="5836816" cy="471941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6024824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578" y="182130"/>
            <a:ext cx="11848563" cy="646331"/>
          </a:xfrm>
          <a:prstGeom prst="rect">
            <a:avLst/>
          </a:prstGeom>
        </p:spPr>
        <p:txBody>
          <a:bodyPr wrap="square">
            <a:spAutoFit/>
          </a:bodyPr>
          <a:lstStyle/>
          <a:p>
            <a:pPr algn="ctr"/>
            <a:r>
              <a:rPr lang="en-GB" sz="3600" dirty="0"/>
              <a:t>They are a great choice of snack! </a:t>
            </a:r>
          </a:p>
        </p:txBody>
      </p:sp>
      <p:sp>
        <p:nvSpPr>
          <p:cNvPr id="7" name="Rectangle 6">
            <a:extLst>
              <a:ext uri="{FF2B5EF4-FFF2-40B4-BE49-F238E27FC236}">
                <a16:creationId xmlns:a16="http://schemas.microsoft.com/office/drawing/2014/main" id="{D401D346-3828-9D46-B948-87309C77D698}"/>
              </a:ext>
            </a:extLst>
          </p:cNvPr>
          <p:cNvSpPr/>
          <p:nvPr/>
        </p:nvSpPr>
        <p:spPr>
          <a:xfrm>
            <a:off x="2337726" y="6334780"/>
            <a:ext cx="7478266" cy="523220"/>
          </a:xfrm>
          <a:prstGeom prst="rect">
            <a:avLst/>
          </a:prstGeom>
        </p:spPr>
        <p:txBody>
          <a:bodyPr wrap="none">
            <a:spAutoFit/>
          </a:bodyPr>
          <a:lstStyle/>
          <a:p>
            <a:r>
              <a:rPr lang="en-GB" sz="2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Can you identify the foods in the picture above?</a:t>
            </a:r>
            <a:endParaRPr lang="en-GB" sz="2800" dirty="0"/>
          </a:p>
        </p:txBody>
      </p:sp>
      <p:pic>
        <p:nvPicPr>
          <p:cNvPr id="2" name="Picture 1">
            <a:extLst>
              <a:ext uri="{FF2B5EF4-FFF2-40B4-BE49-F238E27FC236}">
                <a16:creationId xmlns:a16="http://schemas.microsoft.com/office/drawing/2014/main" id="{EB2DB594-DED5-794F-AB7F-97E92A3F5BE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83695" y="1194816"/>
            <a:ext cx="5986327" cy="3992880"/>
          </a:xfrm>
          <a:prstGeom prst="rect">
            <a:avLst/>
          </a:prstGeom>
        </p:spPr>
      </p:pic>
    </p:spTree>
    <p:extLst>
      <p:ext uri="{BB962C8B-B14F-4D97-AF65-F5344CB8AC3E}">
        <p14:creationId xmlns:p14="http://schemas.microsoft.com/office/powerpoint/2010/main" val="22667048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145792" y="0"/>
            <a:ext cx="7413840" cy="769441"/>
          </a:xfrm>
          <a:prstGeom prst="rect">
            <a:avLst/>
          </a:prstGeom>
        </p:spPr>
        <p:txBody>
          <a:bodyPr wrap="square">
            <a:spAutoFit/>
          </a:bodyPr>
          <a:lstStyle/>
          <a:p>
            <a:pPr algn="ctr"/>
            <a:r>
              <a:rPr lang="en-GB" sz="4400" dirty="0"/>
              <a:t>Why is ‘Snack Time’ important!</a:t>
            </a:r>
          </a:p>
        </p:txBody>
      </p:sp>
      <p:sp>
        <p:nvSpPr>
          <p:cNvPr id="7" name="Rectangle 6">
            <a:extLst>
              <a:ext uri="{FF2B5EF4-FFF2-40B4-BE49-F238E27FC236}">
                <a16:creationId xmlns:a16="http://schemas.microsoft.com/office/drawing/2014/main" id="{D401D346-3828-9D46-B948-87309C77D698}"/>
              </a:ext>
            </a:extLst>
          </p:cNvPr>
          <p:cNvSpPr/>
          <p:nvPr/>
        </p:nvSpPr>
        <p:spPr>
          <a:xfrm>
            <a:off x="1780644" y="6334780"/>
            <a:ext cx="8391464" cy="523220"/>
          </a:xfrm>
          <a:prstGeom prst="rect">
            <a:avLst/>
          </a:prstGeom>
        </p:spPr>
        <p:txBody>
          <a:bodyPr wrap="none">
            <a:spAutoFit/>
          </a:bodyPr>
          <a:lstStyle/>
          <a:p>
            <a:r>
              <a:rPr lang="en-GB" sz="2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What fruit or vegetable snacks do you enjoy the most? </a:t>
            </a:r>
            <a:endParaRPr lang="en-GB" sz="2800" dirty="0"/>
          </a:p>
        </p:txBody>
      </p:sp>
      <p:sp>
        <p:nvSpPr>
          <p:cNvPr id="2" name="Rectangle 1">
            <a:extLst>
              <a:ext uri="{FF2B5EF4-FFF2-40B4-BE49-F238E27FC236}">
                <a16:creationId xmlns:a16="http://schemas.microsoft.com/office/drawing/2014/main" id="{B406348A-5C74-5F48-97A9-39D2DB84A7B5}"/>
              </a:ext>
            </a:extLst>
          </p:cNvPr>
          <p:cNvSpPr/>
          <p:nvPr/>
        </p:nvSpPr>
        <p:spPr>
          <a:xfrm>
            <a:off x="315469" y="1279238"/>
            <a:ext cx="5120132" cy="4801314"/>
          </a:xfrm>
          <a:prstGeom prst="rect">
            <a:avLst/>
          </a:prstGeom>
        </p:spPr>
        <p:txBody>
          <a:bodyPr wrap="square">
            <a:spAutoFit/>
          </a:bodyPr>
          <a:lstStyle/>
          <a:p>
            <a:r>
              <a:rPr lang="en-AU" dirty="0">
                <a:latin typeface="+mj-lt"/>
              </a:rPr>
              <a:t>Eating the right foods, at the right times, can play an important role in managing your hunger and boosting nutrition. This is why we tend to have snack time at school which are usually comprised of fruits and vegetables. </a:t>
            </a:r>
          </a:p>
          <a:p>
            <a:endParaRPr lang="en-AU" dirty="0">
              <a:latin typeface="+mj-lt"/>
            </a:endParaRPr>
          </a:p>
          <a:p>
            <a:r>
              <a:rPr lang="en-AU" dirty="0">
                <a:latin typeface="+mj-lt"/>
              </a:rPr>
              <a:t>Fruits and vegetables are a great choice as they provide you with a much-needed energy boost to get you through the day with the added benefit of fibre, vitamins and minerals. Which you now know are essential for our health. </a:t>
            </a:r>
          </a:p>
          <a:p>
            <a:endParaRPr lang="en-AU" dirty="0">
              <a:latin typeface="+mj-lt"/>
            </a:endParaRPr>
          </a:p>
          <a:p>
            <a:r>
              <a:rPr lang="en-AU" dirty="0">
                <a:latin typeface="+mj-lt"/>
              </a:rPr>
              <a:t>Additional foods such as wholegrains, nuts, seeds, natural yoghurts and cheeses are also a good option but we must be careful of allergies especially to nuts in school. </a:t>
            </a:r>
          </a:p>
          <a:p>
            <a:endParaRPr lang="en-AU" dirty="0">
              <a:latin typeface="Myanmar Sangam MN"/>
            </a:endParaRPr>
          </a:p>
        </p:txBody>
      </p:sp>
      <p:pic>
        <p:nvPicPr>
          <p:cNvPr id="3" name="Picture 2">
            <a:extLst>
              <a:ext uri="{FF2B5EF4-FFF2-40B4-BE49-F238E27FC236}">
                <a16:creationId xmlns:a16="http://schemas.microsoft.com/office/drawing/2014/main" id="{EC686FA5-0109-1440-97E3-A8C0C11860C5}"/>
              </a:ext>
            </a:extLst>
          </p:cNvPr>
          <p:cNvPicPr>
            <a:picLocks noChangeAspect="1"/>
          </p:cNvPicPr>
          <p:nvPr/>
        </p:nvPicPr>
        <p:blipFill>
          <a:blip r:embed="rId2"/>
          <a:stretch>
            <a:fillRect/>
          </a:stretch>
        </p:blipFill>
        <p:spPr>
          <a:xfrm>
            <a:off x="5943780" y="2407635"/>
            <a:ext cx="4675452" cy="2471002"/>
          </a:xfrm>
          <a:prstGeom prst="rect">
            <a:avLst/>
          </a:prstGeom>
        </p:spPr>
      </p:pic>
      <p:pic>
        <p:nvPicPr>
          <p:cNvPr id="8" name="Picture 7">
            <a:extLst>
              <a:ext uri="{FF2B5EF4-FFF2-40B4-BE49-F238E27FC236}">
                <a16:creationId xmlns:a16="http://schemas.microsoft.com/office/drawing/2014/main" id="{32BEFB39-27E5-0546-BA1A-D2AFA09E3223}"/>
              </a:ext>
            </a:extLst>
          </p:cNvPr>
          <p:cNvPicPr>
            <a:picLocks noChangeAspect="1"/>
          </p:cNvPicPr>
          <p:nvPr/>
        </p:nvPicPr>
        <p:blipFill>
          <a:blip r:embed="rId3"/>
          <a:stretch>
            <a:fillRect/>
          </a:stretch>
        </p:blipFill>
        <p:spPr>
          <a:xfrm>
            <a:off x="6020341" y="1685431"/>
            <a:ext cx="915297" cy="1263508"/>
          </a:xfrm>
          <a:prstGeom prst="rect">
            <a:avLst/>
          </a:prstGeom>
        </p:spPr>
      </p:pic>
      <p:pic>
        <p:nvPicPr>
          <p:cNvPr id="9" name="Picture 8">
            <a:extLst>
              <a:ext uri="{FF2B5EF4-FFF2-40B4-BE49-F238E27FC236}">
                <a16:creationId xmlns:a16="http://schemas.microsoft.com/office/drawing/2014/main" id="{DBD41F3C-606A-9B43-8FDB-83949FA1E860}"/>
              </a:ext>
            </a:extLst>
          </p:cNvPr>
          <p:cNvPicPr>
            <a:picLocks noChangeAspect="1"/>
          </p:cNvPicPr>
          <p:nvPr/>
        </p:nvPicPr>
        <p:blipFill>
          <a:blip r:embed="rId4"/>
          <a:stretch>
            <a:fillRect/>
          </a:stretch>
        </p:blipFill>
        <p:spPr>
          <a:xfrm>
            <a:off x="10206782" y="3839642"/>
            <a:ext cx="1919804" cy="2077990"/>
          </a:xfrm>
          <a:prstGeom prst="rect">
            <a:avLst/>
          </a:prstGeom>
        </p:spPr>
      </p:pic>
    </p:spTree>
    <p:extLst>
      <p:ext uri="{BB962C8B-B14F-4D97-AF65-F5344CB8AC3E}">
        <p14:creationId xmlns:p14="http://schemas.microsoft.com/office/powerpoint/2010/main" val="264141297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2470" y="67145"/>
            <a:ext cx="11848563" cy="769441"/>
          </a:xfrm>
          <a:prstGeom prst="rect">
            <a:avLst/>
          </a:prstGeom>
        </p:spPr>
        <p:txBody>
          <a:bodyPr wrap="square">
            <a:spAutoFit/>
          </a:bodyPr>
          <a:lstStyle/>
          <a:p>
            <a:pPr algn="ctr"/>
            <a:r>
              <a:rPr lang="en-GB"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Bee a Creative </a:t>
            </a:r>
            <a:r>
              <a:rPr lang="en-GB" sz="4400" b="1" dirty="0" err="1">
                <a:ln w="13462">
                  <a:solidFill>
                    <a:schemeClr val="bg1"/>
                  </a:solidFill>
                  <a:prstDash val="solid"/>
                </a:ln>
                <a:solidFill>
                  <a:schemeClr val="tx1">
                    <a:lumMod val="85000"/>
                    <a:lumOff val="15000"/>
                  </a:schemeClr>
                </a:solidFill>
                <a:effectLst>
                  <a:outerShdw dist="38100" dir="2700000" algn="bl" rotWithShape="0">
                    <a:schemeClr val="accent5"/>
                  </a:outerShdw>
                </a:effectLst>
              </a:rPr>
              <a:t>Snacker</a:t>
            </a:r>
            <a:endParaRPr lang="en-GB"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7" name="Rectangle 6">
            <a:extLst>
              <a:ext uri="{FF2B5EF4-FFF2-40B4-BE49-F238E27FC236}">
                <a16:creationId xmlns:a16="http://schemas.microsoft.com/office/drawing/2014/main" id="{D401D346-3828-9D46-B948-87309C77D698}"/>
              </a:ext>
            </a:extLst>
          </p:cNvPr>
          <p:cNvSpPr/>
          <p:nvPr/>
        </p:nvSpPr>
        <p:spPr>
          <a:xfrm>
            <a:off x="2225745" y="6334780"/>
            <a:ext cx="7582012" cy="523220"/>
          </a:xfrm>
          <a:prstGeom prst="rect">
            <a:avLst/>
          </a:prstGeom>
        </p:spPr>
        <p:txBody>
          <a:bodyPr wrap="none">
            <a:spAutoFit/>
          </a:bodyPr>
          <a:lstStyle/>
          <a:p>
            <a:r>
              <a:rPr lang="en-GB" sz="2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What food do you think the above is made from? </a:t>
            </a:r>
            <a:endParaRPr lang="en-GB" sz="2800" dirty="0"/>
          </a:p>
        </p:txBody>
      </p:sp>
      <p:sp>
        <p:nvSpPr>
          <p:cNvPr id="3" name="Rectangle 2">
            <a:extLst>
              <a:ext uri="{FF2B5EF4-FFF2-40B4-BE49-F238E27FC236}">
                <a16:creationId xmlns:a16="http://schemas.microsoft.com/office/drawing/2014/main" id="{9C2230C8-539E-0A4E-8A94-B026552B8E4A}"/>
              </a:ext>
            </a:extLst>
          </p:cNvPr>
          <p:cNvSpPr/>
          <p:nvPr/>
        </p:nvSpPr>
        <p:spPr>
          <a:xfrm>
            <a:off x="1267968" y="1245198"/>
            <a:ext cx="9497568" cy="1077218"/>
          </a:xfrm>
          <a:prstGeom prst="rect">
            <a:avLst/>
          </a:prstGeom>
        </p:spPr>
        <p:txBody>
          <a:bodyPr wrap="square">
            <a:spAutoFit/>
          </a:bodyPr>
          <a:lstStyle/>
          <a:p>
            <a:r>
              <a:rPr lang="en-AU" sz="3200" b="1" dirty="0">
                <a:latin typeface="+mj-lt"/>
              </a:rPr>
              <a:t>Eating healthily doesn’t have to be a chore. It can be creative and fun as well as healthy and delicious. </a:t>
            </a:r>
          </a:p>
        </p:txBody>
      </p:sp>
      <p:pic>
        <p:nvPicPr>
          <p:cNvPr id="4" name="Picture 3">
            <a:extLst>
              <a:ext uri="{FF2B5EF4-FFF2-40B4-BE49-F238E27FC236}">
                <a16:creationId xmlns:a16="http://schemas.microsoft.com/office/drawing/2014/main" id="{4A45163F-3C06-4543-BFEF-8E5F5A8E881D}"/>
              </a:ext>
            </a:extLst>
          </p:cNvPr>
          <p:cNvPicPr>
            <a:picLocks noChangeAspect="1"/>
          </p:cNvPicPr>
          <p:nvPr/>
        </p:nvPicPr>
        <p:blipFill>
          <a:blip r:embed="rId2"/>
          <a:stretch>
            <a:fillRect/>
          </a:stretch>
        </p:blipFill>
        <p:spPr>
          <a:xfrm>
            <a:off x="3379226" y="3177303"/>
            <a:ext cx="5194300" cy="2425700"/>
          </a:xfrm>
          <a:prstGeom prst="rect">
            <a:avLst/>
          </a:prstGeom>
        </p:spPr>
      </p:pic>
    </p:spTree>
    <p:extLst>
      <p:ext uri="{BB962C8B-B14F-4D97-AF65-F5344CB8AC3E}">
        <p14:creationId xmlns:p14="http://schemas.microsoft.com/office/powerpoint/2010/main" val="4469563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2470" y="67145"/>
            <a:ext cx="11848563" cy="769441"/>
          </a:xfrm>
          <a:prstGeom prst="rect">
            <a:avLst/>
          </a:prstGeom>
        </p:spPr>
        <p:txBody>
          <a:bodyPr wrap="square">
            <a:spAutoFit/>
          </a:bodyPr>
          <a:lstStyle/>
          <a:p>
            <a:pPr algn="ctr"/>
            <a:r>
              <a:rPr lang="en-GB"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Bee a Creative </a:t>
            </a:r>
            <a:r>
              <a:rPr lang="en-GB" sz="4400" b="1" dirty="0" err="1">
                <a:ln w="13462">
                  <a:solidFill>
                    <a:schemeClr val="bg1"/>
                  </a:solidFill>
                  <a:prstDash val="solid"/>
                </a:ln>
                <a:solidFill>
                  <a:schemeClr val="tx1">
                    <a:lumMod val="85000"/>
                    <a:lumOff val="15000"/>
                  </a:schemeClr>
                </a:solidFill>
                <a:effectLst>
                  <a:outerShdw dist="38100" dir="2700000" algn="bl" rotWithShape="0">
                    <a:schemeClr val="accent5"/>
                  </a:outerShdw>
                </a:effectLst>
              </a:rPr>
              <a:t>Snacker</a:t>
            </a:r>
            <a:endParaRPr lang="en-GB"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7" name="Rectangle 6">
            <a:extLst>
              <a:ext uri="{FF2B5EF4-FFF2-40B4-BE49-F238E27FC236}">
                <a16:creationId xmlns:a16="http://schemas.microsoft.com/office/drawing/2014/main" id="{D401D346-3828-9D46-B948-87309C77D698}"/>
              </a:ext>
            </a:extLst>
          </p:cNvPr>
          <p:cNvSpPr/>
          <p:nvPr/>
        </p:nvSpPr>
        <p:spPr>
          <a:xfrm>
            <a:off x="2225745" y="6334780"/>
            <a:ext cx="7582012" cy="523220"/>
          </a:xfrm>
          <a:prstGeom prst="rect">
            <a:avLst/>
          </a:prstGeom>
        </p:spPr>
        <p:txBody>
          <a:bodyPr wrap="none">
            <a:spAutoFit/>
          </a:bodyPr>
          <a:lstStyle/>
          <a:p>
            <a:r>
              <a:rPr lang="en-GB" sz="2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What food do you think the above is made from? </a:t>
            </a:r>
            <a:endParaRPr lang="en-GB" sz="2800" dirty="0"/>
          </a:p>
        </p:txBody>
      </p:sp>
      <p:sp>
        <p:nvSpPr>
          <p:cNvPr id="3" name="Rectangle 2">
            <a:extLst>
              <a:ext uri="{FF2B5EF4-FFF2-40B4-BE49-F238E27FC236}">
                <a16:creationId xmlns:a16="http://schemas.microsoft.com/office/drawing/2014/main" id="{9C2230C8-539E-0A4E-8A94-B026552B8E4A}"/>
              </a:ext>
            </a:extLst>
          </p:cNvPr>
          <p:cNvSpPr/>
          <p:nvPr/>
        </p:nvSpPr>
        <p:spPr>
          <a:xfrm>
            <a:off x="1267968" y="1245198"/>
            <a:ext cx="9497568" cy="1077218"/>
          </a:xfrm>
          <a:prstGeom prst="rect">
            <a:avLst/>
          </a:prstGeom>
        </p:spPr>
        <p:txBody>
          <a:bodyPr wrap="square">
            <a:spAutoFit/>
          </a:bodyPr>
          <a:lstStyle/>
          <a:p>
            <a:r>
              <a:rPr lang="en-AU" sz="3200" b="1" dirty="0">
                <a:latin typeface="+mj-lt"/>
              </a:rPr>
              <a:t>Check out these other fun and delicious healthy snack recipes. </a:t>
            </a:r>
          </a:p>
        </p:txBody>
      </p:sp>
      <p:pic>
        <p:nvPicPr>
          <p:cNvPr id="6" name="Picture 5">
            <a:extLst>
              <a:ext uri="{FF2B5EF4-FFF2-40B4-BE49-F238E27FC236}">
                <a16:creationId xmlns:a16="http://schemas.microsoft.com/office/drawing/2014/main" id="{A37A1AF0-9DFA-D841-81D1-5FAAE8055551}"/>
              </a:ext>
            </a:extLst>
          </p:cNvPr>
          <p:cNvPicPr>
            <a:picLocks noChangeAspect="1"/>
          </p:cNvPicPr>
          <p:nvPr/>
        </p:nvPicPr>
        <p:blipFill>
          <a:blip r:embed="rId2"/>
          <a:stretch>
            <a:fillRect/>
          </a:stretch>
        </p:blipFill>
        <p:spPr>
          <a:xfrm rot="21276233">
            <a:off x="404470" y="3483641"/>
            <a:ext cx="3642547" cy="1479550"/>
          </a:xfrm>
          <a:prstGeom prst="rect">
            <a:avLst/>
          </a:prstGeom>
        </p:spPr>
      </p:pic>
      <p:pic>
        <p:nvPicPr>
          <p:cNvPr id="8" name="Picture 7">
            <a:extLst>
              <a:ext uri="{FF2B5EF4-FFF2-40B4-BE49-F238E27FC236}">
                <a16:creationId xmlns:a16="http://schemas.microsoft.com/office/drawing/2014/main" id="{D2F958CE-95AB-1A40-9CEE-20BDA445CD30}"/>
              </a:ext>
            </a:extLst>
          </p:cNvPr>
          <p:cNvPicPr>
            <a:picLocks noChangeAspect="1"/>
          </p:cNvPicPr>
          <p:nvPr/>
        </p:nvPicPr>
        <p:blipFill>
          <a:blip r:embed="rId3"/>
          <a:stretch>
            <a:fillRect/>
          </a:stretch>
        </p:blipFill>
        <p:spPr>
          <a:xfrm>
            <a:off x="8988710" y="2912339"/>
            <a:ext cx="2870200" cy="1612900"/>
          </a:xfrm>
          <a:prstGeom prst="rect">
            <a:avLst/>
          </a:prstGeom>
        </p:spPr>
      </p:pic>
      <p:pic>
        <p:nvPicPr>
          <p:cNvPr id="9" name="Picture 8">
            <a:extLst>
              <a:ext uri="{FF2B5EF4-FFF2-40B4-BE49-F238E27FC236}">
                <a16:creationId xmlns:a16="http://schemas.microsoft.com/office/drawing/2014/main" id="{3434E315-ECF6-1C4F-BA83-3CF24A196B85}"/>
              </a:ext>
            </a:extLst>
          </p:cNvPr>
          <p:cNvPicPr>
            <a:picLocks noChangeAspect="1"/>
          </p:cNvPicPr>
          <p:nvPr/>
        </p:nvPicPr>
        <p:blipFill>
          <a:blip r:embed="rId4"/>
          <a:stretch>
            <a:fillRect/>
          </a:stretch>
        </p:blipFill>
        <p:spPr>
          <a:xfrm>
            <a:off x="6247710" y="4821541"/>
            <a:ext cx="2133600" cy="1206500"/>
          </a:xfrm>
          <a:prstGeom prst="rect">
            <a:avLst/>
          </a:prstGeom>
        </p:spPr>
      </p:pic>
      <p:pic>
        <p:nvPicPr>
          <p:cNvPr id="10" name="Picture 9">
            <a:extLst>
              <a:ext uri="{FF2B5EF4-FFF2-40B4-BE49-F238E27FC236}">
                <a16:creationId xmlns:a16="http://schemas.microsoft.com/office/drawing/2014/main" id="{F0E8021F-ADD6-914C-A886-25852AE99AC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040012" y="2448020"/>
            <a:ext cx="2415396" cy="1880577"/>
          </a:xfrm>
          <a:prstGeom prst="rect">
            <a:avLst/>
          </a:prstGeom>
        </p:spPr>
      </p:pic>
    </p:spTree>
    <p:extLst>
      <p:ext uri="{BB962C8B-B14F-4D97-AF65-F5344CB8AC3E}">
        <p14:creationId xmlns:p14="http://schemas.microsoft.com/office/powerpoint/2010/main" val="340386221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2470" y="67145"/>
            <a:ext cx="3961945" cy="769441"/>
          </a:xfrm>
          <a:prstGeom prst="rect">
            <a:avLst/>
          </a:prstGeom>
        </p:spPr>
        <p:txBody>
          <a:bodyPr wrap="square">
            <a:spAutoFit/>
          </a:bodyPr>
          <a:lstStyle/>
          <a:p>
            <a:pPr algn="ctr"/>
            <a:r>
              <a:rPr lang="en-GB"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Your turn!</a:t>
            </a:r>
          </a:p>
        </p:txBody>
      </p:sp>
      <p:sp>
        <p:nvSpPr>
          <p:cNvPr id="7" name="Rectangle 6">
            <a:extLst>
              <a:ext uri="{FF2B5EF4-FFF2-40B4-BE49-F238E27FC236}">
                <a16:creationId xmlns:a16="http://schemas.microsoft.com/office/drawing/2014/main" id="{D401D346-3828-9D46-B948-87309C77D698}"/>
              </a:ext>
            </a:extLst>
          </p:cNvPr>
          <p:cNvSpPr/>
          <p:nvPr/>
        </p:nvSpPr>
        <p:spPr>
          <a:xfrm>
            <a:off x="2225745" y="6334780"/>
            <a:ext cx="8519192" cy="523220"/>
          </a:xfrm>
          <a:prstGeom prst="rect">
            <a:avLst/>
          </a:prstGeom>
        </p:spPr>
        <p:txBody>
          <a:bodyPr wrap="none">
            <a:spAutoFit/>
          </a:bodyPr>
          <a:lstStyle/>
          <a:p>
            <a:r>
              <a:rPr lang="en-GB" sz="2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Can you make your creative snack at home or in school?</a:t>
            </a:r>
            <a:endParaRPr lang="en-GB" sz="2800" dirty="0"/>
          </a:p>
        </p:txBody>
      </p:sp>
      <p:sp>
        <p:nvSpPr>
          <p:cNvPr id="3" name="Rectangle 2">
            <a:extLst>
              <a:ext uri="{FF2B5EF4-FFF2-40B4-BE49-F238E27FC236}">
                <a16:creationId xmlns:a16="http://schemas.microsoft.com/office/drawing/2014/main" id="{9C2230C8-539E-0A4E-8A94-B026552B8E4A}"/>
              </a:ext>
            </a:extLst>
          </p:cNvPr>
          <p:cNvSpPr/>
          <p:nvPr/>
        </p:nvSpPr>
        <p:spPr>
          <a:xfrm>
            <a:off x="480994" y="1359708"/>
            <a:ext cx="3765543" cy="4031873"/>
          </a:xfrm>
          <a:prstGeom prst="rect">
            <a:avLst/>
          </a:prstGeom>
        </p:spPr>
        <p:txBody>
          <a:bodyPr wrap="square">
            <a:spAutoFit/>
          </a:bodyPr>
          <a:lstStyle/>
          <a:p>
            <a:r>
              <a:rPr lang="en-AU" sz="3200" b="1" dirty="0">
                <a:latin typeface="+mj-lt"/>
              </a:rPr>
              <a:t>Use the worksheet provided to design your own creative healthy snack. </a:t>
            </a:r>
          </a:p>
          <a:p>
            <a:endParaRPr lang="en-AU" sz="3200" b="1" dirty="0">
              <a:latin typeface="+mj-lt"/>
            </a:endParaRPr>
          </a:p>
          <a:p>
            <a:r>
              <a:rPr lang="en-AU" sz="3200" b="1" dirty="0">
                <a:latin typeface="+mj-lt"/>
              </a:rPr>
              <a:t>As a class brainstorm ideas first and then go off and design. </a:t>
            </a:r>
          </a:p>
        </p:txBody>
      </p:sp>
      <p:pic>
        <p:nvPicPr>
          <p:cNvPr id="4" name="Picture 3">
            <a:extLst>
              <a:ext uri="{FF2B5EF4-FFF2-40B4-BE49-F238E27FC236}">
                <a16:creationId xmlns:a16="http://schemas.microsoft.com/office/drawing/2014/main" id="{2DCFB725-8C25-2A49-8BF8-F5F50CCB4B25}"/>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160119" y="187146"/>
            <a:ext cx="4139752" cy="591772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899767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93304" y="0"/>
            <a:ext cx="2605393" cy="1015663"/>
          </a:xfrm>
          <a:prstGeom prst="rect">
            <a:avLst/>
          </a:prstGeom>
          <a:noFill/>
        </p:spPr>
        <p:txBody>
          <a:bodyPr wrap="none" rtlCol="0">
            <a:spAutoFit/>
          </a:bodyPr>
          <a:lstStyle/>
          <a:p>
            <a:r>
              <a:rPr lang="en-GB" sz="6000" b="1" u="sng"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Plenary</a:t>
            </a:r>
            <a:endParaRPr lang="en-GB" sz="6000" b="1" u="sng" dirty="0">
              <a:solidFill>
                <a:srgbClr val="FF0000"/>
              </a:solidFill>
            </a:endParaRPr>
          </a:p>
        </p:txBody>
      </p:sp>
      <p:sp>
        <p:nvSpPr>
          <p:cNvPr id="3" name="TextBox 2"/>
          <p:cNvSpPr txBox="1"/>
          <p:nvPr/>
        </p:nvSpPr>
        <p:spPr>
          <a:xfrm>
            <a:off x="1353915" y="2276889"/>
            <a:ext cx="9484170" cy="267765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GB" sz="2800" b="1" dirty="0"/>
              <a:t>Let’s check out some of your creative snack designs. Share with the class. </a:t>
            </a:r>
          </a:p>
          <a:p>
            <a:endParaRPr lang="en-GB" sz="2800" b="1" dirty="0"/>
          </a:p>
          <a:p>
            <a:r>
              <a:rPr lang="en-GB" sz="2800" b="1" dirty="0"/>
              <a:t>Why is your snack a good idea to have? What nutrition will it give you? </a:t>
            </a:r>
          </a:p>
          <a:p>
            <a:endParaRPr lang="en-GB" sz="2800" dirty="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553074" y="5464210"/>
            <a:ext cx="1400175" cy="1384265"/>
          </a:xfrm>
          <a:prstGeom prst="ellipse">
            <a:avLst/>
          </a:prstGeom>
        </p:spPr>
      </p:pic>
      <p:pic>
        <p:nvPicPr>
          <p:cNvPr id="6" name="Picture 5">
            <a:extLst>
              <a:ext uri="{FF2B5EF4-FFF2-40B4-BE49-F238E27FC236}">
                <a16:creationId xmlns:a16="http://schemas.microsoft.com/office/drawing/2014/main" id="{27CBE175-D23B-BD4D-8BE8-F4AC9F32CF54}"/>
              </a:ext>
            </a:extLst>
          </p:cNvPr>
          <p:cNvPicPr>
            <a:picLocks noChangeAspect="1"/>
          </p:cNvPicPr>
          <p:nvPr/>
        </p:nvPicPr>
        <p:blipFill>
          <a:blip r:embed="rId3"/>
          <a:stretch>
            <a:fillRect/>
          </a:stretch>
        </p:blipFill>
        <p:spPr>
          <a:xfrm>
            <a:off x="8920802" y="4267593"/>
            <a:ext cx="2942023" cy="1373903"/>
          </a:xfrm>
          <a:prstGeom prst="rect">
            <a:avLst/>
          </a:prstGeom>
        </p:spPr>
      </p:pic>
    </p:spTree>
    <p:extLst>
      <p:ext uri="{BB962C8B-B14F-4D97-AF65-F5344CB8AC3E}">
        <p14:creationId xmlns:p14="http://schemas.microsoft.com/office/powerpoint/2010/main" val="29128247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theme/theme1.xml><?xml version="1.0" encoding="utf-8"?>
<a:theme xmlns:a="http://schemas.openxmlformats.org/drawingml/2006/main" name="Retrospect">
  <a:themeElements>
    <a:clrScheme name="Custom 3">
      <a:dk1>
        <a:sysClr val="windowText" lastClr="000000"/>
      </a:dk1>
      <a:lt1>
        <a:sysClr val="window" lastClr="FFFFFF"/>
      </a:lt1>
      <a:dk2>
        <a:srgbClr val="2C3C43"/>
      </a:dk2>
      <a:lt2>
        <a:srgbClr val="EBEBEB"/>
      </a:lt2>
      <a:accent1>
        <a:srgbClr val="FFFF00"/>
      </a:accent1>
      <a:accent2>
        <a:srgbClr val="F7EC57"/>
      </a:accent2>
      <a:accent3>
        <a:srgbClr val="000000"/>
      </a:accent3>
      <a:accent4>
        <a:srgbClr val="FFFFCC"/>
      </a:accent4>
      <a:accent5>
        <a:srgbClr val="FFC000"/>
      </a:accent5>
      <a:accent6>
        <a:srgbClr val="FFFF00"/>
      </a:accent6>
      <a:hlink>
        <a:srgbClr val="FFFF00"/>
      </a:hlink>
      <a:folHlink>
        <a:srgbClr val="FFFFC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43177</TotalTime>
  <Words>520</Words>
  <Application>Microsoft Macintosh PowerPoint</Application>
  <PresentationFormat>Widescreen</PresentationFormat>
  <Paragraphs>48</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Calibri Light</vt:lpstr>
      <vt:lpstr>Myanmar Sangam MN</vt:lpstr>
      <vt:lpstr>proxima_nova_bold</vt:lpstr>
      <vt:lpstr>proxima_nova_rgregular</vt:lpstr>
      <vt:lpstr>Retrospect</vt:lpstr>
      <vt:lpstr>PowerPoint Presentation</vt:lpstr>
      <vt:lpstr>Lesson 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HAILEYBURY</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Reardon</dc:creator>
  <cp:lastModifiedBy>Microsoft Office User</cp:lastModifiedBy>
  <cp:revision>87</cp:revision>
  <dcterms:created xsi:type="dcterms:W3CDTF">2015-12-16T03:40:36Z</dcterms:created>
  <dcterms:modified xsi:type="dcterms:W3CDTF">2025-09-24T04:30:41Z</dcterms:modified>
</cp:coreProperties>
</file>